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Proxima Nova"/>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20" Type="http://schemas.openxmlformats.org/officeDocument/2006/relationships/slide" Target="slides/slide15.xml"/><Relationship Id="rId42" Type="http://schemas.openxmlformats.org/officeDocument/2006/relationships/font" Target="fonts/ProximaNova-italic.fntdata"/><Relationship Id="rId41" Type="http://schemas.openxmlformats.org/officeDocument/2006/relationships/font" Target="fonts/ProximaNova-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ProximaNova-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4c6e74a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4c6e74a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6.jpg"/><Relationship Id="rId5" Type="http://schemas.openxmlformats.org/officeDocument/2006/relationships/image" Target="../media/image3.jpg"/><Relationship Id="rId6" Type="http://schemas.openxmlformats.org/officeDocument/2006/relationships/image" Target="../media/image30.jpg"/><Relationship Id="rId7"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5.gif"/><Relationship Id="rId4" Type="http://schemas.openxmlformats.org/officeDocument/2006/relationships/image" Target="../media/image13.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42.png"/><Relationship Id="rId6"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49.png"/><Relationship Id="rId5"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67.png"/><Relationship Id="rId5"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7.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8.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lifan-yuan/CRAFT" TargetMode="External"/><Relationship Id="rId4" Type="http://schemas.openxmlformats.org/officeDocument/2006/relationships/image" Target="../media/image47.png"/><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8.gif"/><Relationship Id="rId4" Type="http://schemas.openxmlformats.org/officeDocument/2006/relationships/image" Target="../media/image64.png"/><Relationship Id="rId5"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66.png"/><Relationship Id="rId7" Type="http://schemas.openxmlformats.org/officeDocument/2006/relationships/image" Target="../media/image62.png"/><Relationship Id="rId8"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20" name="Google Shape;120;p22"/>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26" name="Google Shape;126;p23"/>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27" name="Google Shape;127;p23"/>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28" name="Google Shape;128;p23"/>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29" name="Google Shape;129;p23"/>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30" name="Google Shape;130;p23"/>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36" name="Google Shape;136;p24"/>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37" name="Google Shape;137;p24"/>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38" name="Google Shape;138;p24"/>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39" name="Google Shape;139;p24"/>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45" name="Google Shape;145;p25"/>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46" name="Google Shape;146;p25"/>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47" name="Google Shape;147;p25"/>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48" name="Google Shape;148;p25"/>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49" name="Google Shape;149;p25"/>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50" name="Google Shape;150;p25"/>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51" name="Google Shape;151;p25"/>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57" name="Google Shape;157;p2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58" name="Google Shape;158;p26"/>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59" name="Google Shape;159;p26"/>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60" name="Google Shape;160;p26"/>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66" name="Google Shape;166;p27"/>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67" name="Google Shape;167;p27"/>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68" name="Google Shape;168;p27"/>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69" name="Google Shape;169;p27"/>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70" name="Google Shape;170;p27"/>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71" name="Google Shape;171;p27"/>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72" name="Google Shape;172;p27"/>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73" name="Google Shape;173;p27"/>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74" name="Google Shape;174;p27"/>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75" name="Google Shape;175;p27"/>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76" name="Google Shape;176;p27"/>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77" name="Google Shape;177;p27"/>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78" name="Google Shape;178;p27"/>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79" name="Google Shape;179;p27"/>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80" name="Google Shape;180;p27"/>
          <p:cNvCxnSpPr>
            <a:stCxn id="172" idx="3"/>
            <a:endCxn id="177"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81" name="Google Shape;181;p27"/>
          <p:cNvCxnSpPr>
            <a:stCxn id="173" idx="3"/>
            <a:endCxn id="174"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82" name="Google Shape;182;p27"/>
          <p:cNvCxnSpPr>
            <a:stCxn id="174" idx="3"/>
            <a:endCxn id="175"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83" name="Google Shape;183;p27"/>
          <p:cNvCxnSpPr>
            <a:stCxn id="177" idx="3"/>
            <a:endCxn id="178"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84" name="Google Shape;184;p27"/>
          <p:cNvCxnSpPr>
            <a:stCxn id="175" idx="3"/>
            <a:endCxn id="176"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185" name="Google Shape;185;p27"/>
          <p:cNvCxnSpPr>
            <a:stCxn id="176" idx="3"/>
            <a:endCxn id="179"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86" name="Google Shape;186;p27"/>
          <p:cNvCxnSpPr>
            <a:stCxn id="179" idx="0"/>
            <a:endCxn id="178"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187" name="Google Shape;187;p27"/>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188" name="Google Shape;188;p27"/>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189" name="Google Shape;189;p27"/>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195" name="Google Shape;195;p28"/>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196" name="Google Shape;196;p28"/>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197" name="Google Shape;197;p28"/>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03" name="Google Shape;203;p29"/>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04" name="Google Shape;204;p29"/>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05" name="Google Shape;205;p29"/>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06" name="Google Shape;206;p29"/>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2" name="Google Shape;212;p30"/>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13" name="Google Shape;213;p30"/>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14" name="Google Shape;214;p30"/>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20" name="Google Shape;220;p31"/>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21" name="Google Shape;221;p31"/>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22" name="Google Shape;222;p31"/>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23" name="Google Shape;223;p31"/>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29" name="Google Shape;229;p32"/>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30" name="Google Shape;230;p32"/>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31" name="Google Shape;231;p32"/>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32" name="Google Shape;232;p32"/>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33" name="Google Shape;233;p32"/>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39" name="Google Shape;239;p33"/>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40" name="Google Shape;240;p33"/>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41" name="Google Shape;241;p33"/>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47" name="Google Shape;247;p34"/>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48" name="Google Shape;248;p34"/>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49" name="Google Shape;249;p34"/>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55" name="Google Shape;255;p35"/>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57" name="Google Shape;257;p35"/>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58" name="Google Shape;258;p35"/>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64" name="Google Shape;264;p36"/>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65" name="Google Shape;265;p36"/>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71" name="Google Shape;271;p37"/>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72" name="Google Shape;272;p37"/>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78" name="Google Shape;278;p38"/>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79" name="Google Shape;279;p38"/>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80" name="Google Shape;280;p38"/>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81" name="Google Shape;281;p38"/>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287" name="Google Shape;287;p39"/>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288" name="Google Shape;288;p39"/>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289" name="Google Shape;289;p39"/>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295" name="Google Shape;295;p40"/>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296" name="Google Shape;296;p40"/>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297" name="Google Shape;297;p40"/>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298" name="Google Shape;298;p40"/>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a:t>
            </a:r>
            <a:r>
              <a:rPr lang="ja" sz="700">
                <a:solidFill>
                  <a:schemeClr val="accent3"/>
                </a:solidFill>
                <a:latin typeface="Proxima Nova"/>
                <a:ea typeface="Proxima Nova"/>
                <a:cs typeface="Proxima Nova"/>
                <a:sym typeface="Proxima Nova"/>
              </a:rPr>
              <a:t>:</a:t>
            </a:r>
            <a:r>
              <a:rPr lang="ja" sz="700">
                <a:solidFill>
                  <a:schemeClr val="accent3"/>
                </a:solidFill>
                <a:latin typeface="Proxima Nova"/>
                <a:ea typeface="Proxima Nova"/>
                <a:cs typeface="Proxima Nova"/>
                <a:sym typeface="Proxima Nova"/>
              </a:rPr>
              <a:t>F1</a:t>
            </a:r>
            <a:endParaRPr sz="700">
              <a:solidFill>
                <a:schemeClr val="accent3"/>
              </a:solidFill>
              <a:latin typeface="Proxima Nova"/>
              <a:ea typeface="Proxima Nova"/>
              <a:cs typeface="Proxima Nova"/>
              <a:sym typeface="Proxima Nova"/>
            </a:endParaRPr>
          </a:p>
        </p:txBody>
      </p:sp>
      <p:pic>
        <p:nvPicPr>
          <p:cNvPr id="299" name="Google Shape;299;p40"/>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00" name="Google Shape;300;p40"/>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a:t>
            </a:r>
            <a:r>
              <a:rPr lang="ja" sz="700">
                <a:solidFill>
                  <a:schemeClr val="accent3"/>
                </a:solidFill>
                <a:latin typeface="Proxima Nova"/>
                <a:ea typeface="Proxima Nova"/>
                <a:cs typeface="Proxima Nova"/>
                <a:sym typeface="Proxima Nova"/>
              </a:rPr>
              <a:t>:FACT SCORE</a:t>
            </a:r>
            <a:endParaRPr sz="700">
              <a:solidFill>
                <a:schemeClr val="accent3"/>
              </a:solidFill>
              <a:latin typeface="Proxima Nova"/>
              <a:ea typeface="Proxima Nova"/>
              <a:cs typeface="Proxima Nova"/>
              <a:sym typeface="Proxima Nova"/>
            </a:endParaRPr>
          </a:p>
        </p:txBody>
      </p:sp>
      <p:pic>
        <p:nvPicPr>
          <p:cNvPr id="301" name="Google Shape;301;p40"/>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07" name="Google Shape;307;p41"/>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08" name="Google Shape;308;p41"/>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14" name="Google Shape;314;p42"/>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15" name="Google Shape;315;p42"/>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21" name="Google Shape;321;p43"/>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22" name="Google Shape;322;p43"/>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23" name="Google Shape;323;p43"/>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24" name="Google Shape;324;p43"/>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30" name="Google Shape;330;p44"/>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31" name="Google Shape;331;p44"/>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32" name="Google Shape;332;p44"/>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33" name="Google Shape;333;p44"/>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39" name="Google Shape;339;p45"/>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40" name="Google Shape;340;p45"/>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41" name="Google Shape;341;p45"/>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42" name="Google Shape;342;p45"/>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43" name="Google Shape;343;p45"/>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LLM Based Multi-Document Summarization Exploiting Main-Event Biased Monotone Submodular Content Extraction</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複数テキストを要約するために、複数の専門家が同じニュース記事を要約した場合でも、</a:t>
            </a:r>
            <a:br>
              <a:rPr lang="ja" sz="722"/>
            </a:br>
            <a:r>
              <a:rPr lang="ja" sz="722"/>
              <a:t>その要約内容がかなり主観的なバイアスの影響で異なる(DUC-2004参照要約の</a:t>
            </a:r>
            <a:br>
              <a:rPr lang="ja" sz="722"/>
            </a:br>
            <a:r>
              <a:rPr lang="ja" sz="722"/>
              <a:t>ROUGE-1スコアである要約の評価尺度は評価者によりばらつきがあり0.4と低い結果)</a:t>
            </a:r>
            <a:br>
              <a:rPr lang="ja" sz="722"/>
            </a:br>
            <a:r>
              <a:rPr lang="ja" sz="722"/>
              <a:t>ニュースの要約の客観性を高めるためにコンテンツ選択のための主要イベントバイアス</a:t>
            </a:r>
            <a:br>
              <a:rPr lang="ja" sz="722"/>
            </a:br>
            <a:r>
              <a:rPr lang="ja" sz="722"/>
              <a:t>単調部分的関数を取り入れた抽出-改写アプローチを採用。ドキュメントクラスタから</a:t>
            </a:r>
            <a:br>
              <a:rPr lang="ja" sz="722"/>
            </a:br>
            <a:r>
              <a:rPr lang="ja" sz="722"/>
              <a:t>主要なイベントに関連する最も重要な情報を抽出できるように抽出されたコンテンツを</a:t>
            </a:r>
            <a:br>
              <a:rPr lang="ja" sz="722"/>
            </a:br>
            <a:r>
              <a:rPr lang="ja" sz="722"/>
              <a:t>一貫したテキストに改写するために、微調整された言語モデル（LLM）を利用した。</a:t>
            </a:r>
            <a:endParaRPr sz="722"/>
          </a:p>
          <a:p>
            <a:pPr indent="0" lvl="0" marL="0" rtl="0" algn="l">
              <a:spcBef>
                <a:spcPts val="1200"/>
              </a:spcBef>
              <a:spcAft>
                <a:spcPts val="0"/>
              </a:spcAft>
              <a:buSzPts val="1018"/>
              <a:buNone/>
            </a:pPr>
            <a:r>
              <a:rPr lang="ja" sz="1100"/>
              <a:t>新規性・差分</a:t>
            </a:r>
            <a:br>
              <a:rPr lang="ja" sz="1100"/>
            </a:br>
            <a:r>
              <a:rPr lang="ja" sz="722"/>
              <a:t>fine-tuningしたLLMを使用して一貫性のあるテキスト生成ができるようにし、学習中に</a:t>
            </a:r>
            <a:br>
              <a:rPr lang="ja" sz="722"/>
            </a:br>
            <a:r>
              <a:rPr lang="ja" sz="722"/>
              <a:t>RCIの要素をとりいれました。また、文の共起スコアを推定し、抽出した要約を書き換える</a:t>
            </a:r>
            <a:endParaRPr sz="1100"/>
          </a:p>
          <a:p>
            <a:pPr indent="0" lvl="0" marL="0" rtl="0" algn="l">
              <a:spcBef>
                <a:spcPts val="1200"/>
              </a:spcBef>
              <a:spcAft>
                <a:spcPts val="0"/>
              </a:spcAft>
              <a:buSzPts val="1018"/>
              <a:buNone/>
            </a:pPr>
            <a:r>
              <a:rPr lang="ja" sz="1100"/>
              <a:t>手法</a:t>
            </a:r>
            <a:br>
              <a:rPr lang="ja" sz="1100"/>
            </a:br>
            <a:r>
              <a:rPr lang="ja" sz="722"/>
              <a:t>多文書要約の方法として主なアプローチは、主要イベントの抽出、コンテキストの抽出、</a:t>
            </a:r>
            <a:br>
              <a:rPr lang="ja" sz="722"/>
            </a:br>
            <a:r>
              <a:rPr lang="ja" sz="722"/>
              <a:t>および文章の書き換えの3つのステップに分かれます。</a:t>
            </a:r>
            <a:endParaRPr sz="722"/>
          </a:p>
          <a:p>
            <a:pPr indent="0" lvl="0" marL="0" rtl="0" algn="l">
              <a:spcBef>
                <a:spcPts val="1200"/>
              </a:spcBef>
              <a:spcAft>
                <a:spcPts val="0"/>
              </a:spcAft>
              <a:buNone/>
            </a:pPr>
            <a:r>
              <a:rPr lang="ja" sz="722"/>
              <a:t>- 主要イベントの抽出: ドキュメントセットから主要イベントを識別し抽出</a:t>
            </a:r>
            <a:br>
              <a:rPr lang="ja" sz="722"/>
            </a:br>
            <a:r>
              <a:rPr lang="ja" sz="722"/>
              <a:t>- コンテキスト抽出: 主要イベントに関連する重要なコンテキスト情報を抽出。</a:t>
            </a:r>
            <a:br>
              <a:rPr lang="ja" sz="722"/>
            </a:br>
            <a:r>
              <a:rPr lang="ja" sz="722"/>
              <a:t>これは、抽出型要約メソッドであり、主要イベントにバイアスがかかっています。</a:t>
            </a:r>
            <a:br>
              <a:rPr lang="ja" sz="722"/>
            </a:br>
            <a:r>
              <a:rPr lang="ja" sz="722"/>
              <a:t>- 書き換え: 抽出された要約文を一貫したテキストに書き換えるために、LLMが微調整します</a:t>
            </a:r>
            <a:endParaRPr sz="722"/>
          </a:p>
          <a:p>
            <a:pPr indent="0" lvl="0" marL="0" rtl="0" algn="l">
              <a:spcBef>
                <a:spcPts val="1200"/>
              </a:spcBef>
              <a:spcAft>
                <a:spcPts val="0"/>
              </a:spcAft>
              <a:buNone/>
            </a:pPr>
            <a:r>
              <a:rPr lang="ja" sz="722"/>
              <a:t>この方法は、主要イベントとそのコンテキストを明示的に抽出し、</a:t>
            </a:r>
            <a:br>
              <a:rPr lang="ja" sz="722"/>
            </a:br>
            <a:r>
              <a:rPr lang="ja" sz="722"/>
              <a:t>それらを一貫した要約に書き換えるために言語モデルを使用しています。</a:t>
            </a:r>
            <a:br>
              <a:rPr lang="ja" sz="722"/>
            </a:br>
            <a:r>
              <a:rPr lang="ja" sz="722"/>
              <a:t>これにより、複数のドキュメントから抽出された情報が、</a:t>
            </a:r>
            <a:br>
              <a:rPr lang="ja" sz="722"/>
            </a:br>
            <a:r>
              <a:rPr lang="ja" sz="722"/>
              <a:t>主要なイベントとその文脈を中心に、一貫性のある要約に統合されます。</a:t>
            </a:r>
            <a:endParaRPr sz="722"/>
          </a:p>
          <a:p>
            <a:pPr indent="0" lvl="0" marL="0" rtl="0" algn="l">
              <a:spcBef>
                <a:spcPts val="1200"/>
              </a:spcBef>
              <a:spcAft>
                <a:spcPts val="1200"/>
              </a:spcAft>
              <a:buSzPts val="1018"/>
              <a:buNone/>
            </a:pPr>
            <a:r>
              <a:t/>
            </a:r>
            <a:endParaRPr sz="722"/>
          </a:p>
        </p:txBody>
      </p:sp>
      <p:sp>
        <p:nvSpPr>
          <p:cNvPr id="349" name="Google Shape;349;p46"/>
          <p:cNvSpPr txBox="1"/>
          <p:nvPr/>
        </p:nvSpPr>
        <p:spPr>
          <a:xfrm>
            <a:off x="3931800" y="386500"/>
            <a:ext cx="52122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主要イベントの抽出 (Emain)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記事から主要なイベントを抽出するために、Van Dijk (2013)によって提案された談話構造に依存しています。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ドキュメントのリンガイスティックユニット（言語単位）すべてが主要イベントを表すリンガイスティックユニットと談話関係を共有しています。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メインイベントを特定し、各文書から主要イベントの文を抽出します。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主要イベントコンテキストの抽出 (F)</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コンテキスト抽出器Fは、メインイベントxmainに必要なコンテキストを提供するために必要な最も関連する情報を抽出することに焦点を当てています。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抽出的な要約方法で、メインイベントにバイアスがかかっています。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Fの関数は次のように定義されます: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a:t>
            </a:r>
            <a:r>
              <a:rPr lang="ja" sz="700">
                <a:solidFill>
                  <a:schemeClr val="accent3"/>
                </a:solidFill>
                <a:latin typeface="Proxima Nova"/>
                <a:ea typeface="Proxima Nova"/>
                <a:cs typeface="Proxima Nova"/>
                <a:sym typeface="Proxima Nova"/>
              </a:rPr>
              <a:t>(S)=C(S)+λ 1⋅D(S)+λ2⋅Bmain(S)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ここで、C、D、およびBmainは、候補要約Sのトピカルカバレッジ、トピカルダイバーシティ、および主要イベントベースの重要性をそれぞれ測定する関数です。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書き換えモデル (Z)</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要約文の抽出されたセットは、この目的のために微調整された大規模な言語モデルを使用して一貫したテキストに書き換える必要があります。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抽出された要約文とそれに対応する一貫した書かれたバージョンからなる並列データセットを作成しました。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T5モデルは軽量で、トレーニングと推論にはあまり計算が必要ありません。</a:t>
            </a:r>
            <a:endParaRPr sz="700">
              <a:solidFill>
                <a:schemeClr val="accent3"/>
              </a:solidFill>
              <a:latin typeface="Proxima Nova"/>
              <a:ea typeface="Proxima Nova"/>
              <a:cs typeface="Proxima Nova"/>
              <a:sym typeface="Proxima Nova"/>
            </a:endParaRPr>
          </a:p>
        </p:txBody>
      </p:sp>
      <p:pic>
        <p:nvPicPr>
          <p:cNvPr id="350" name="Google Shape;350;p46"/>
          <p:cNvPicPr preferRelativeResize="0"/>
          <p:nvPr/>
        </p:nvPicPr>
        <p:blipFill>
          <a:blip r:embed="rId3">
            <a:alphaModFix/>
          </a:blip>
          <a:stretch>
            <a:fillRect/>
          </a:stretch>
        </p:blipFill>
        <p:spPr>
          <a:xfrm>
            <a:off x="4052500" y="3022500"/>
            <a:ext cx="3110299" cy="2021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87" name="Google Shape;87;p18"/>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88" name="Google Shape;88;p18"/>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89" name="Google Shape;89;p18"/>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90" name="Google Shape;90;p18"/>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91" name="Google Shape;91;p18"/>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97" name="Google Shape;97;p19"/>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98" name="Google Shape;98;p19"/>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99" name="Google Shape;99;p19"/>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05" name="Google Shape;105;p20"/>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06" name="Google Shape;106;p20"/>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07" name="Google Shape;107;p20"/>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08" name="Google Shape;108;p20"/>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14" name="Google Shape;114;p21"/>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